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7"/>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46" r:id="rId15"/>
    <p:sldId id="347" r:id="rId16"/>
    <p:sldId id="334" r:id="rId17"/>
    <p:sldId id="337" r:id="rId18"/>
    <p:sldId id="335" r:id="rId19"/>
    <p:sldId id="327" r:id="rId20"/>
    <p:sldId id="328" r:id="rId21"/>
    <p:sldId id="329" r:id="rId22"/>
    <p:sldId id="322" r:id="rId23"/>
    <p:sldId id="331" r:id="rId24"/>
    <p:sldId id="332" r:id="rId25"/>
    <p:sldId id="333" r:id="rId26"/>
    <p:sldId id="336" r:id="rId27"/>
    <p:sldId id="321" r:id="rId28"/>
    <p:sldId id="330" r:id="rId29"/>
    <p:sldId id="339" r:id="rId30"/>
    <p:sldId id="340" r:id="rId31"/>
    <p:sldId id="341" r:id="rId32"/>
    <p:sldId id="342" r:id="rId33"/>
    <p:sldId id="343" r:id="rId34"/>
    <p:sldId id="344" r:id="rId35"/>
    <p:sldId id="345" r:id="rId36"/>
  </p:sldIdLst>
  <p:sldSz cx="9144000" cy="5143500" type="screen16x9"/>
  <p:notesSz cx="6858000" cy="9144000"/>
  <p:embeddedFontLst>
    <p:embeddedFont>
      <p:font typeface="Fahkwang" pitchFamily="2" charset="-34"/>
      <p:regular r:id="rId38"/>
      <p:bold r:id="rId39"/>
      <p:italic r:id="rId40"/>
      <p:boldItalic r:id="rId41"/>
    </p:embeddedFont>
    <p:embeddedFont>
      <p:font typeface="Ingrid Darling" pitchFamily="2" charset="77"/>
      <p:regular r:id="rId42"/>
    </p:embeddedFont>
    <p:embeddedFont>
      <p:font typeface="Quicksand" pitchFamily="2" charset="77"/>
      <p:regular r:id="rId43"/>
      <p:bold r:id="rId44"/>
    </p:embeddedFont>
    <p:embeddedFont>
      <p:font typeface="Roboto Condensed Light" panose="020F0302020204030204" pitchFamily="34"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0"/>
    <p:restoredTop sz="84570"/>
  </p:normalViewPr>
  <p:slideViewPr>
    <p:cSldViewPr snapToGrid="0">
      <p:cViewPr varScale="1">
        <p:scale>
          <a:sx n="167" d="100"/>
          <a:sy n="167" d="100"/>
        </p:scale>
        <p:origin x="183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Slide: Jennifer</a:t>
            </a:r>
          </a:p>
          <a:p>
            <a:r>
              <a:rPr lang="en-US" dirty="0"/>
              <a:t>The population of red meat has increased since 1980 and has taken a steep jump since 2015</a:t>
            </a:r>
          </a:p>
        </p:txBody>
      </p:sp>
    </p:spTree>
    <p:extLst>
      <p:ext uri="{BB962C8B-B14F-4D97-AF65-F5344CB8AC3E}">
        <p14:creationId xmlns:p14="http://schemas.microsoft.com/office/powerpoint/2010/main" val="118073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loose positive correlation between the temperature and the population of red meat. The higher the temperature, the higher the population of red meat.</a:t>
            </a:r>
          </a:p>
        </p:txBody>
      </p:sp>
    </p:spTree>
    <p:extLst>
      <p:ext uri="{BB962C8B-B14F-4D97-AF65-F5344CB8AC3E}">
        <p14:creationId xmlns:p14="http://schemas.microsoft.com/office/powerpoint/2010/main" val="305346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poultry population is almost 5 times higher now than it was in 1980. It has steadily increased.</a:t>
            </a:r>
          </a:p>
        </p:txBody>
      </p:sp>
    </p:spTree>
    <p:extLst>
      <p:ext uri="{BB962C8B-B14F-4D97-AF65-F5344CB8AC3E}">
        <p14:creationId xmlns:p14="http://schemas.microsoft.com/office/powerpoint/2010/main" val="246620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very loose positive correlation between average temperature and weight of poultry</a:t>
            </a:r>
          </a:p>
        </p:txBody>
      </p:sp>
    </p:spTree>
    <p:extLst>
      <p:ext uri="{BB962C8B-B14F-4D97-AF65-F5344CB8AC3E}">
        <p14:creationId xmlns:p14="http://schemas.microsoft.com/office/powerpoint/2010/main" val="2747112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beef prices</a:t>
            </a:r>
          </a:p>
        </p:txBody>
      </p:sp>
    </p:spTree>
    <p:extLst>
      <p:ext uri="{BB962C8B-B14F-4D97-AF65-F5344CB8AC3E}">
        <p14:creationId xmlns:p14="http://schemas.microsoft.com/office/powerpoint/2010/main" val="215572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pork prices</a:t>
            </a:r>
          </a:p>
        </p:txBody>
      </p:sp>
    </p:spTree>
    <p:extLst>
      <p:ext uri="{BB962C8B-B14F-4D97-AF65-F5344CB8AC3E}">
        <p14:creationId xmlns:p14="http://schemas.microsoft.com/office/powerpoint/2010/main" val="4008580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has not been a dramatic increase in crop production over the years, but there has been an increase. Maize has had the most dramatic increase.</a:t>
            </a:r>
          </a:p>
        </p:txBody>
      </p:sp>
    </p:spTree>
    <p:extLst>
      <p:ext uri="{BB962C8B-B14F-4D97-AF65-F5344CB8AC3E}">
        <p14:creationId xmlns:p14="http://schemas.microsoft.com/office/powerpoint/2010/main" val="2386193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production of croups has increased over the years overall.</a:t>
            </a:r>
          </a:p>
        </p:txBody>
      </p:sp>
    </p:spTree>
    <p:extLst>
      <p:ext uri="{BB962C8B-B14F-4D97-AF65-F5344CB8AC3E}">
        <p14:creationId xmlns:p14="http://schemas.microsoft.com/office/powerpoint/2010/main" val="565905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no correlation between average temperature and maize production</a:t>
            </a:r>
          </a:p>
        </p:txBody>
      </p:sp>
    </p:spTree>
    <p:extLst>
      <p:ext uri="{BB962C8B-B14F-4D97-AF65-F5344CB8AC3E}">
        <p14:creationId xmlns:p14="http://schemas.microsoft.com/office/powerpoint/2010/main" val="149198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There has been a steady increase in methane levels over the past 40 years. They started to increase faster around 2007.</a:t>
            </a:r>
          </a:p>
        </p:txBody>
      </p:sp>
    </p:spTree>
    <p:extLst>
      <p:ext uri="{BB962C8B-B14F-4D97-AF65-F5344CB8AC3E}">
        <p14:creationId xmlns:p14="http://schemas.microsoft.com/office/powerpoint/2010/main" val="326800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p:txBody>
      </p:sp>
    </p:spTree>
    <p:extLst>
      <p:ext uri="{BB962C8B-B14F-4D97-AF65-F5344CB8AC3E}">
        <p14:creationId xmlns:p14="http://schemas.microsoft.com/office/powerpoint/2010/main" val="252975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There is a strong correlation between weight of red meat and methane levels. Cows expel methane gas and the higher the cow population, the higher the methane level.</a:t>
            </a:r>
          </a:p>
        </p:txBody>
      </p:sp>
    </p:spTree>
    <p:extLst>
      <p:ext uri="{BB962C8B-B14F-4D97-AF65-F5344CB8AC3E}">
        <p14:creationId xmlns:p14="http://schemas.microsoft.com/office/powerpoint/2010/main" val="462427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The levels of CO2 have steadily increased over the past 50 years</a:t>
            </a:r>
          </a:p>
        </p:txBody>
      </p:sp>
    </p:spTree>
    <p:extLst>
      <p:ext uri="{BB962C8B-B14F-4D97-AF65-F5344CB8AC3E}">
        <p14:creationId xmlns:p14="http://schemas.microsoft.com/office/powerpoint/2010/main" val="205711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385045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There has been no dramatic change in precipitation over the years in these three cities.</a:t>
            </a:r>
          </a:p>
        </p:txBody>
      </p:sp>
    </p:spTree>
    <p:extLst>
      <p:ext uri="{BB962C8B-B14F-4D97-AF65-F5344CB8AC3E}">
        <p14:creationId xmlns:p14="http://schemas.microsoft.com/office/powerpoint/2010/main" val="3968953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In the summer, the temperatures have increased starting around 1980.</a:t>
            </a:r>
          </a:p>
        </p:txBody>
      </p:sp>
    </p:spTree>
    <p:extLst>
      <p:ext uri="{BB962C8B-B14F-4D97-AF65-F5344CB8AC3E}">
        <p14:creationId xmlns:p14="http://schemas.microsoft.com/office/powerpoint/2010/main" val="48882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Slide: Jesse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winter, the temperatures have increased starting around 1980.</a:t>
            </a:r>
          </a:p>
        </p:txBody>
      </p:sp>
    </p:spTree>
    <p:extLst>
      <p:ext uri="{BB962C8B-B14F-4D97-AF65-F5344CB8AC3E}">
        <p14:creationId xmlns:p14="http://schemas.microsoft.com/office/powerpoint/2010/main" val="1430351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Over the decades every statistical value has increased. In the 2000s alone, besides the outliers, every statistical value except the max increased. The median average temperature was around 8.7 in the 1970s and around 9.8 in the 200s.</a:t>
            </a:r>
          </a:p>
        </p:txBody>
      </p:sp>
    </p:spTree>
    <p:extLst>
      <p:ext uri="{BB962C8B-B14F-4D97-AF65-F5344CB8AC3E}">
        <p14:creationId xmlns:p14="http://schemas.microsoft.com/office/powerpoint/2010/main" val="35779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Upper left, polar ice melting so polar bears losing home</a:t>
            </a:r>
          </a:p>
          <a:p>
            <a:r>
              <a:rPr lang="en-US" dirty="0"/>
              <a:t>Bottom left, landslides in California</a:t>
            </a:r>
          </a:p>
          <a:p>
            <a:r>
              <a:rPr lang="en-US" dirty="0"/>
              <a:t>Right: Hurricane Ian destroys bridge to Sanibel Island</a:t>
            </a:r>
          </a:p>
        </p:txBody>
      </p:sp>
    </p:spTree>
    <p:extLst>
      <p:ext uri="{BB962C8B-B14F-4D97-AF65-F5344CB8AC3E}">
        <p14:creationId xmlns:p14="http://schemas.microsoft.com/office/powerpoint/2010/main" val="458836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p:txBody>
      </p:sp>
    </p:spTree>
    <p:extLst>
      <p:ext uri="{BB962C8B-B14F-4D97-AF65-F5344CB8AC3E}">
        <p14:creationId xmlns:p14="http://schemas.microsoft.com/office/powerpoint/2010/main" val="66025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highest contributors to co2 emissions are Texas, California, Pennsylvania, Ohio, and Illinois.</a:t>
            </a:r>
          </a:p>
        </p:txBody>
      </p:sp>
    </p:spTree>
    <p:extLst>
      <p:ext uri="{BB962C8B-B14F-4D97-AF65-F5344CB8AC3E}">
        <p14:creationId xmlns:p14="http://schemas.microsoft.com/office/powerpoint/2010/main" val="2911463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endParaRPr lang="en-US" dirty="0"/>
          </a:p>
          <a:p>
            <a:r>
              <a:rPr lang="en-US" dirty="0"/>
              <a:t>The lowest contributors to co2 emissions are Delaware, New Hampshire, Rhode Island, Vermont, and Washington DC.</a:t>
            </a:r>
          </a:p>
        </p:txBody>
      </p:sp>
    </p:spTree>
    <p:extLst>
      <p:ext uri="{BB962C8B-B14F-4D97-AF65-F5344CB8AC3E}">
        <p14:creationId xmlns:p14="http://schemas.microsoft.com/office/powerpoint/2010/main" val="2839969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ND-GAIN Index summarizes a country's vulnerability to climate change and other global challenges in combination with its readiness to improve resilience. </a:t>
            </a:r>
            <a:r>
              <a:rPr lang="en-US"/>
              <a:t>It aims to help governments, businesses and communities better prioritize investments for a more efficient response to the immediate global challenges ahead. </a:t>
            </a:r>
            <a:endParaRPr lang="en-US" dirty="0"/>
          </a:p>
          <a:p>
            <a:endParaRPr lang="en-US" dirty="0"/>
          </a:p>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Climate change is a moral and ethical issue demanding urgent action.</a:t>
            </a:r>
          </a:p>
          <a:p>
            <a:endParaRPr lang="en-US" dirty="0"/>
          </a:p>
          <a:p>
            <a:r>
              <a:rPr lang="en-US" dirty="0"/>
              <a:t>Economic debates often overlook the true value at stake: biodiversity, community well-being, and future generations.</a:t>
            </a:r>
          </a:p>
          <a:p>
            <a:endParaRPr lang="en-US" dirty="0"/>
          </a:p>
          <a:p>
            <a:r>
              <a:rPr lang="en-US" dirty="0"/>
              <a:t>The IPCC warns of severe consequences, including habitat loss, species extinction, and food/water scarcity, particularly impacting the most vulnerable.</a:t>
            </a:r>
          </a:p>
          <a:p>
            <a:endParaRPr lang="en-US" dirty="0"/>
          </a:p>
          <a:p>
            <a:r>
              <a:rPr lang="en-US" dirty="0"/>
              <a:t>Economic analyses struggle to assign value to ecosystems intrinsic worth and the joy they bring.</a:t>
            </a:r>
          </a:p>
          <a:p>
            <a:endParaRPr lang="en-US" dirty="0"/>
          </a:p>
          <a:p>
            <a:r>
              <a:rPr lang="en-US" dirty="0"/>
              <a:t>Climate change raises fundamental ethical questions about our values and priorities as a society.</a:t>
            </a:r>
          </a:p>
          <a:p>
            <a:endParaRPr lang="en-US" dirty="0"/>
          </a:p>
          <a:p>
            <a:r>
              <a:rPr lang="en-US" dirty="0"/>
              <a:t>We must prioritize justice, equity, and sustainability in decision-making, recognizing the priceless value of protecting life on Earth.</a:t>
            </a:r>
          </a:p>
          <a:p>
            <a:endParaRPr lang="en-US" dirty="0"/>
          </a:p>
          <a:p>
            <a:r>
              <a:rPr lang="en-US" dirty="0"/>
              <a:t>Climate action isn't just about numbers; it's a moral imperative for a thriving future for all.</a:t>
            </a:r>
          </a:p>
        </p:txBody>
      </p:sp>
    </p:spTree>
    <p:extLst>
      <p:ext uri="{BB962C8B-B14F-4D97-AF65-F5344CB8AC3E}">
        <p14:creationId xmlns:p14="http://schemas.microsoft.com/office/powerpoint/2010/main" val="34717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72627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p:txBody>
      </p:sp>
    </p:spTree>
    <p:extLst>
      <p:ext uri="{BB962C8B-B14F-4D97-AF65-F5344CB8AC3E}">
        <p14:creationId xmlns:p14="http://schemas.microsoft.com/office/powerpoint/2010/main" val="40909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10872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a:p>
            <a:endParaRPr lang="en-US" dirty="0"/>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4366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endParaRPr lang="en-US" dirty="0"/>
          </a:p>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1770682-5C42-B43E-BCEA-886A64720D97}"/>
              </a:ext>
            </a:extLst>
          </p:cNvPr>
          <p:cNvPicPr>
            <a:picLocks noChangeAspect="1"/>
          </p:cNvPicPr>
          <p:nvPr/>
        </p:nvPicPr>
        <p:blipFill>
          <a:blip r:embed="rId3"/>
          <a:stretch>
            <a:fillRect/>
          </a:stretch>
        </p:blipFill>
        <p:spPr>
          <a:xfrm>
            <a:off x="2011680" y="1153232"/>
            <a:ext cx="4752334" cy="3639747"/>
          </a:xfrm>
          <a:prstGeom prst="rect">
            <a:avLst/>
          </a:prstGeom>
        </p:spPr>
      </p:pic>
    </p:spTree>
    <p:extLst>
      <p:ext uri="{BB962C8B-B14F-4D97-AF65-F5344CB8AC3E}">
        <p14:creationId xmlns:p14="http://schemas.microsoft.com/office/powerpoint/2010/main" val="135007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05E6BEB9-AFB7-63FB-F7D2-DEA770FF1EBE}"/>
              </a:ext>
            </a:extLst>
          </p:cNvPr>
          <p:cNvPicPr>
            <a:picLocks noChangeAspect="1"/>
          </p:cNvPicPr>
          <p:nvPr/>
        </p:nvPicPr>
        <p:blipFill>
          <a:blip r:embed="rId3"/>
          <a:stretch>
            <a:fillRect/>
          </a:stretch>
        </p:blipFill>
        <p:spPr>
          <a:xfrm>
            <a:off x="2066293" y="1017725"/>
            <a:ext cx="5011414" cy="3838173"/>
          </a:xfrm>
          <a:prstGeom prst="rect">
            <a:avLst/>
          </a:prstGeom>
        </p:spPr>
      </p:pic>
    </p:spTree>
    <p:extLst>
      <p:ext uri="{BB962C8B-B14F-4D97-AF65-F5344CB8AC3E}">
        <p14:creationId xmlns:p14="http://schemas.microsoft.com/office/powerpoint/2010/main" val="2668134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3"/>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3"/>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3"/>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00F1981E-09D4-0D30-CB78-F8063EA4CB71}"/>
              </a:ext>
            </a:extLst>
          </p:cNvPr>
          <p:cNvPicPr>
            <a:picLocks noChangeAspect="1"/>
          </p:cNvPicPr>
          <p:nvPr/>
        </p:nvPicPr>
        <p:blipFill>
          <a:blip r:embed="rId3"/>
          <a:stretch>
            <a:fillRect/>
          </a:stretch>
        </p:blipFill>
        <p:spPr>
          <a:xfrm>
            <a:off x="685800" y="1415059"/>
            <a:ext cx="7772400" cy="2313382"/>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550860" y="1017725"/>
            <a:ext cx="7002212" cy="3381555"/>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72337279-EC23-9DCB-CC79-05FFC0C9A5FA}"/>
              </a:ext>
            </a:extLst>
          </p:cNvPr>
          <p:cNvPicPr>
            <a:picLocks noChangeAspect="1"/>
          </p:cNvPicPr>
          <p:nvPr/>
        </p:nvPicPr>
        <p:blipFill>
          <a:blip r:embed="rId3"/>
          <a:stretch>
            <a:fillRect/>
          </a:stretch>
        </p:blipFill>
        <p:spPr>
          <a:xfrm>
            <a:off x="1783786" y="1017725"/>
            <a:ext cx="5576427" cy="3820347"/>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a:xfrm>
            <a:off x="648880" y="1389905"/>
            <a:ext cx="7704000" cy="572700"/>
          </a:xfrm>
        </p:spPr>
        <p:txBody>
          <a:bodyPr/>
          <a:lstStyle/>
          <a:p>
            <a:pPr algn="ctr"/>
            <a:r>
              <a:rPr lang="en-US" dirty="0"/>
              <a:t>Final Takeaway</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a:xfrm>
            <a:off x="648880" y="2097355"/>
            <a:ext cx="7704000" cy="3416400"/>
          </a:xfrm>
        </p:spPr>
        <p:txBody>
          <a:bodyPr/>
          <a:lstStyle/>
          <a:p>
            <a:pPr marL="152400" indent="0" algn="ctr">
              <a:buNone/>
            </a:pPr>
            <a:r>
              <a:rPr lang="en-US" sz="2000" dirty="0"/>
              <a:t>We all need to work together to help slow climate change.</a:t>
            </a:r>
          </a:p>
        </p:txBody>
      </p:sp>
    </p:spTree>
    <p:extLst>
      <p:ext uri="{BB962C8B-B14F-4D97-AF65-F5344CB8AC3E}">
        <p14:creationId xmlns:p14="http://schemas.microsoft.com/office/powerpoint/2010/main" val="2342609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2789</Words>
  <Application>Microsoft Macintosh PowerPoint</Application>
  <PresentationFormat>On-screen Show (16:9)</PresentationFormat>
  <Paragraphs>250</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Fahkwang</vt:lpstr>
      <vt:lpstr>Quicksand</vt:lpstr>
      <vt:lpstr>Arial</vt:lpstr>
      <vt:lpstr>Roboto Condensed Light</vt:lpstr>
      <vt:lpstr>Ingrid Darling</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Evidence of Climate Change</vt:lpstr>
      <vt:lpstr>Precipitation</vt:lpstr>
      <vt:lpstr>Temperatures</vt:lpstr>
      <vt:lpstr>Temperatures</vt:lpstr>
      <vt:lpstr>Temperatures</vt:lpstr>
      <vt:lpstr>Evidence of Climate Change</vt:lpstr>
      <vt:lpstr>Impacts of Climate Change</vt:lpstr>
      <vt:lpstr>Vulnerable Regions</vt:lpstr>
      <vt:lpstr>Effects From Home</vt:lpstr>
      <vt:lpstr>Effects from Home</vt:lpstr>
      <vt:lpstr>Vulnerable Regions</vt:lpstr>
      <vt:lpstr>Global Efforts to Address Climate Change</vt:lpstr>
      <vt:lpstr>What You Can Do</vt:lpstr>
      <vt:lpstr>Final 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cp:lastModifiedBy>Jennifer Savage</cp:lastModifiedBy>
  <cp:revision>7</cp:revision>
  <dcterms:modified xsi:type="dcterms:W3CDTF">2024-04-18T00:57:40Z</dcterms:modified>
</cp:coreProperties>
</file>